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79d96a273f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79d96a273f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79d96a273f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79d96a273f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c9621bbe15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c9621bbe15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c9621bbe15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c9621bbe15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c9621bbe15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c9621bbe15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c9621bbe15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c9621bbe15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c9621bbe15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c9621bbe15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c9621bbe15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c9621bbe15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c9621bbe15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c9621bbe15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79d96a273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79d96a273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79d96a273f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79d96a273f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79d96a273f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79d96a273f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github.com/AkshayPatel8140/Prompt-Engieering" TargetMode="External"/><Relationship Id="rId4" Type="http://schemas.openxmlformats.org/officeDocument/2006/relationships/hyperlink" Target="https://websim.ai" TargetMode="External"/><Relationship Id="rId5" Type="http://schemas.openxmlformats.org/officeDocument/2006/relationships/hyperlink" Target="https://medium.com/@thehowto/websim-ai-the-revolutionary-ai-tool-for-instant-website-and-app-prototyping-c73d975731da"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ebsim.ai/c/axVRWhFYs3xzkTGA5"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228050"/>
            <a:ext cx="8520600" cy="2253300"/>
          </a:xfrm>
          <a:prstGeom prst="rect">
            <a:avLst/>
          </a:prstGeom>
        </p:spPr>
        <p:txBody>
          <a:bodyPr anchorCtr="0" anchor="b" bIns="91425" lIns="91425" spcFirstLastPara="1" rIns="91425" wrap="square" tIns="91425">
            <a:normAutofit/>
          </a:bodyPr>
          <a:lstStyle/>
          <a:p>
            <a:pPr indent="0" lvl="0" marL="0" marR="0" rtl="0" algn="ctr">
              <a:lnSpc>
                <a:spcPct val="100000"/>
              </a:lnSpc>
              <a:spcBef>
                <a:spcPts val="0"/>
              </a:spcBef>
              <a:spcAft>
                <a:spcPts val="0"/>
              </a:spcAft>
              <a:buNone/>
            </a:pPr>
            <a:r>
              <a:rPr lang="en" sz="4000"/>
              <a:t>Generative</a:t>
            </a:r>
            <a:r>
              <a:rPr lang="en" sz="4000"/>
              <a:t> AI &amp; Prompt Engineering</a:t>
            </a:r>
            <a:endParaRPr sz="4000"/>
          </a:p>
          <a:p>
            <a:pPr indent="0" lvl="0" marL="0" marR="0" rtl="0" algn="ctr">
              <a:lnSpc>
                <a:spcPct val="100000"/>
              </a:lnSpc>
              <a:spcBef>
                <a:spcPts val="0"/>
              </a:spcBef>
              <a:spcAft>
                <a:spcPts val="0"/>
              </a:spcAft>
              <a:buNone/>
            </a:pPr>
            <a:r>
              <a:rPr lang="en" sz="4000"/>
              <a:t>(SC-589)</a:t>
            </a:r>
            <a:endParaRPr sz="4000"/>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No Code AI</a:t>
            </a:r>
            <a:endParaRPr/>
          </a:p>
        </p:txBody>
      </p:sp>
      <p:sp>
        <p:nvSpPr>
          <p:cNvPr id="56" name="Google Shape;56;p13"/>
          <p:cNvSpPr txBox="1"/>
          <p:nvPr>
            <p:ph idx="1" type="subTitle"/>
          </p:nvPr>
        </p:nvSpPr>
        <p:spPr>
          <a:xfrm>
            <a:off x="0" y="4350900"/>
            <a:ext cx="3731100" cy="7926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Prepared By: </a:t>
            </a:r>
            <a:endParaRPr/>
          </a:p>
          <a:p>
            <a:pPr indent="0" lvl="0" marL="0" rtl="0" algn="l">
              <a:spcBef>
                <a:spcPts val="0"/>
              </a:spcBef>
              <a:spcAft>
                <a:spcPts val="0"/>
              </a:spcAft>
              <a:buNone/>
            </a:pPr>
            <a:r>
              <a:rPr lang="en"/>
              <a:t>Akshay Patel</a:t>
            </a:r>
            <a:endParaRPr/>
          </a:p>
        </p:txBody>
      </p:sp>
      <p:sp>
        <p:nvSpPr>
          <p:cNvPr id="57" name="Google Shape;57;p13"/>
          <p:cNvSpPr txBox="1"/>
          <p:nvPr>
            <p:ph idx="1" type="subTitle"/>
          </p:nvPr>
        </p:nvSpPr>
        <p:spPr>
          <a:xfrm>
            <a:off x="5412900" y="4350900"/>
            <a:ext cx="3731100" cy="792600"/>
          </a:xfrm>
          <a:prstGeom prst="rect">
            <a:avLst/>
          </a:prstGeom>
        </p:spPr>
        <p:txBody>
          <a:bodyPr anchorCtr="0" anchor="t" bIns="91425" lIns="91425" spcFirstLastPara="1" rIns="91425" wrap="square" tIns="91425">
            <a:normAutofit fontScale="85000" lnSpcReduction="20000"/>
          </a:bodyPr>
          <a:lstStyle/>
          <a:p>
            <a:pPr indent="0" lvl="0" marL="0" marR="0" rtl="0" algn="r">
              <a:lnSpc>
                <a:spcPct val="100000"/>
              </a:lnSpc>
              <a:spcBef>
                <a:spcPts val="0"/>
              </a:spcBef>
              <a:spcAft>
                <a:spcPts val="0"/>
              </a:spcAft>
              <a:buNone/>
            </a:pPr>
            <a:r>
              <a:rPr lang="en"/>
              <a:t>Guided</a:t>
            </a:r>
            <a:r>
              <a:rPr lang="en"/>
              <a:t> By: </a:t>
            </a:r>
            <a:endParaRPr/>
          </a:p>
          <a:p>
            <a:pPr indent="0" lvl="0" marL="0" marR="0" rtl="0" algn="r">
              <a:lnSpc>
                <a:spcPct val="100000"/>
              </a:lnSpc>
              <a:spcBef>
                <a:spcPts val="0"/>
              </a:spcBef>
              <a:spcAft>
                <a:spcPts val="0"/>
              </a:spcAft>
              <a:buNone/>
            </a:pPr>
            <a:r>
              <a:rPr lang="en"/>
              <a:t>Pro. Dr. Chang, Henry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2"/>
          <p:cNvPicPr preferRelativeResize="0"/>
          <p:nvPr/>
        </p:nvPicPr>
        <p:blipFill rotWithShape="1">
          <a:blip r:embed="rId3">
            <a:alphaModFix/>
          </a:blip>
          <a:srcRect b="0" l="0" r="0" t="0"/>
          <a:stretch/>
        </p:blipFill>
        <p:spPr>
          <a:xfrm>
            <a:off x="307276" y="0"/>
            <a:ext cx="8529449"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23"/>
          <p:cNvPicPr preferRelativeResize="0"/>
          <p:nvPr/>
        </p:nvPicPr>
        <p:blipFill rotWithShape="1">
          <a:blip r:embed="rId3">
            <a:alphaModFix/>
          </a:blip>
          <a:srcRect b="0" l="0" r="0" t="0"/>
          <a:stretch/>
        </p:blipFill>
        <p:spPr>
          <a:xfrm>
            <a:off x="307276" y="0"/>
            <a:ext cx="8529449"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Github Project:</a:t>
            </a:r>
            <a:endParaRPr/>
          </a:p>
        </p:txBody>
      </p:sp>
      <p:sp>
        <p:nvSpPr>
          <p:cNvPr id="123" name="Google Shape;123;p24"/>
          <p:cNvSpPr txBox="1"/>
          <p:nvPr>
            <p:ph idx="1" type="body"/>
          </p:nvPr>
        </p:nvSpPr>
        <p:spPr>
          <a:xfrm>
            <a:off x="311700" y="10851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u="sng">
                <a:solidFill>
                  <a:schemeClr val="hlink"/>
                </a:solidFill>
                <a:hlinkClick r:id="rId3"/>
              </a:rPr>
              <a:t>https://github.com/AkshayPatel8140/Prompt-Engieering</a:t>
            </a:r>
            <a:endParaRPr sz="2300"/>
          </a:p>
        </p:txBody>
      </p:sp>
      <p:sp>
        <p:nvSpPr>
          <p:cNvPr id="124" name="Google Shape;124;p24"/>
          <p:cNvSpPr txBox="1"/>
          <p:nvPr>
            <p:ph type="title"/>
          </p:nvPr>
        </p:nvSpPr>
        <p:spPr>
          <a:xfrm>
            <a:off x="311700" y="1725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r>
              <a:rPr lang="en"/>
              <a:t>:</a:t>
            </a:r>
            <a:endParaRPr/>
          </a:p>
        </p:txBody>
      </p:sp>
      <p:sp>
        <p:nvSpPr>
          <p:cNvPr id="125" name="Google Shape;125;p24"/>
          <p:cNvSpPr txBox="1"/>
          <p:nvPr>
            <p:ph idx="1" type="body"/>
          </p:nvPr>
        </p:nvSpPr>
        <p:spPr>
          <a:xfrm>
            <a:off x="311700" y="2285400"/>
            <a:ext cx="8520600" cy="122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u="sng">
                <a:solidFill>
                  <a:schemeClr val="hlink"/>
                </a:solidFill>
                <a:hlinkClick r:id="rId4"/>
              </a:rPr>
              <a:t>https://websim.ai</a:t>
            </a:r>
            <a:endParaRPr sz="2600"/>
          </a:p>
          <a:p>
            <a:pPr indent="0" lvl="0" marL="0" rtl="0" algn="l">
              <a:spcBef>
                <a:spcPts val="1200"/>
              </a:spcBef>
              <a:spcAft>
                <a:spcPts val="1200"/>
              </a:spcAft>
              <a:buNone/>
            </a:pPr>
            <a:r>
              <a:rPr lang="en" sz="1400" u="sng">
                <a:solidFill>
                  <a:schemeClr val="hlink"/>
                </a:solidFill>
                <a:hlinkClick r:id="rId5"/>
              </a:rPr>
              <a:t>https://medium.com/@thehowto/websim-ai-the-revolutionary-ai-tool-for-instant-website-and-app-prototyping-c73d975731da</a:t>
            </a:r>
            <a:endParaRPr sz="2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5"/>
          <p:cNvSpPr txBox="1"/>
          <p:nvPr>
            <p:ph type="title"/>
          </p:nvPr>
        </p:nvSpPr>
        <p:spPr>
          <a:xfrm>
            <a:off x="311700" y="1590000"/>
            <a:ext cx="8520600" cy="1963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the No Code AI?</a:t>
            </a:r>
            <a:endParaRPr/>
          </a:p>
        </p:txBody>
      </p:sp>
      <p:sp>
        <p:nvSpPr>
          <p:cNvPr id="63" name="Google Shape;63;p14"/>
          <p:cNvSpPr txBox="1"/>
          <p:nvPr>
            <p:ph idx="1" type="body"/>
          </p:nvPr>
        </p:nvSpPr>
        <p:spPr>
          <a:xfrm>
            <a:off x="311700" y="1152475"/>
            <a:ext cx="8520600" cy="2226900"/>
          </a:xfrm>
          <a:prstGeom prst="rect">
            <a:avLst/>
          </a:prstGeom>
        </p:spPr>
        <p:txBody>
          <a:bodyPr anchorCtr="0" anchor="t" bIns="91425" lIns="91425" spcFirstLastPara="1" rIns="91425" wrap="square" tIns="91425">
            <a:noAutofit/>
          </a:bodyPr>
          <a:lstStyle/>
          <a:p>
            <a:pPr indent="-355600" lvl="0" marL="457200" marR="0" rtl="0" algn="l">
              <a:lnSpc>
                <a:spcPct val="105000"/>
              </a:lnSpc>
              <a:spcBef>
                <a:spcPts val="0"/>
              </a:spcBef>
              <a:spcAft>
                <a:spcPts val="0"/>
              </a:spcAft>
              <a:buSzPts val="2000"/>
              <a:buChar char="●"/>
            </a:pPr>
            <a:r>
              <a:rPr lang="en" sz="2000"/>
              <a:t>No-Code AI refers to tools and platforms that allow users to create AI applications without writing code.</a:t>
            </a:r>
            <a:endParaRPr sz="2000"/>
          </a:p>
          <a:p>
            <a:pPr indent="-355600" lvl="0" marL="457200" marR="0" rtl="0" algn="l">
              <a:lnSpc>
                <a:spcPct val="105000"/>
              </a:lnSpc>
              <a:spcBef>
                <a:spcPts val="0"/>
              </a:spcBef>
              <a:spcAft>
                <a:spcPts val="0"/>
              </a:spcAft>
              <a:buSzPts val="2000"/>
              <a:buChar char="●"/>
            </a:pPr>
            <a:r>
              <a:rPr lang="en" sz="2000"/>
              <a:t>Programmers or non-programmers, anyone can do this with the use of Prompt Engineering.</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12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Advantages </a:t>
            </a:r>
            <a:endParaRPr/>
          </a:p>
        </p:txBody>
      </p:sp>
      <p:sp>
        <p:nvSpPr>
          <p:cNvPr id="69" name="Google Shape;69;p15"/>
          <p:cNvSpPr txBox="1"/>
          <p:nvPr>
            <p:ph idx="1" type="body"/>
          </p:nvPr>
        </p:nvSpPr>
        <p:spPr>
          <a:xfrm>
            <a:off x="311700" y="923850"/>
            <a:ext cx="8520600" cy="1419300"/>
          </a:xfrm>
          <a:prstGeom prst="rect">
            <a:avLst/>
          </a:prstGeom>
        </p:spPr>
        <p:txBody>
          <a:bodyPr anchorCtr="0" anchor="t" bIns="91425" lIns="91425" spcFirstLastPara="1" rIns="91425" wrap="square" tIns="91425">
            <a:normAutofit/>
          </a:bodyPr>
          <a:lstStyle/>
          <a:p>
            <a:pPr indent="-342900" lvl="0" marL="457200" marR="0" rtl="0" algn="l">
              <a:lnSpc>
                <a:spcPct val="115000"/>
              </a:lnSpc>
              <a:spcBef>
                <a:spcPts val="0"/>
              </a:spcBef>
              <a:spcAft>
                <a:spcPts val="0"/>
              </a:spcAft>
              <a:buSzPts val="1800"/>
              <a:buChar char="●"/>
            </a:pPr>
            <a:r>
              <a:rPr lang="en"/>
              <a:t>Accessible</a:t>
            </a:r>
            <a:r>
              <a:rPr lang="en"/>
              <a:t> for non-programmer</a:t>
            </a:r>
            <a:endParaRPr/>
          </a:p>
          <a:p>
            <a:pPr indent="-342900" lvl="0" marL="457200" marR="0" rtl="0" algn="l">
              <a:lnSpc>
                <a:spcPct val="115000"/>
              </a:lnSpc>
              <a:spcBef>
                <a:spcPts val="0"/>
              </a:spcBef>
              <a:spcAft>
                <a:spcPts val="0"/>
              </a:spcAft>
              <a:buSzPts val="1800"/>
              <a:buChar char="●"/>
            </a:pPr>
            <a:r>
              <a:rPr lang="en"/>
              <a:t>Faster Development Time</a:t>
            </a:r>
            <a:endParaRPr/>
          </a:p>
          <a:p>
            <a:pPr indent="-342900" lvl="0" marL="457200" marR="0" rtl="0" algn="l">
              <a:lnSpc>
                <a:spcPct val="115000"/>
              </a:lnSpc>
              <a:spcBef>
                <a:spcPts val="0"/>
              </a:spcBef>
              <a:spcAft>
                <a:spcPts val="0"/>
              </a:spcAft>
              <a:buSzPts val="1800"/>
              <a:buChar char="●"/>
            </a:pPr>
            <a:r>
              <a:rPr lang="en"/>
              <a:t>Lower cost</a:t>
            </a:r>
            <a:endParaRPr/>
          </a:p>
          <a:p>
            <a:pPr indent="-342900" lvl="0" marL="457200" marR="0" rtl="0" algn="l">
              <a:lnSpc>
                <a:spcPct val="115000"/>
              </a:lnSpc>
              <a:spcBef>
                <a:spcPts val="0"/>
              </a:spcBef>
              <a:spcAft>
                <a:spcPts val="0"/>
              </a:spcAft>
              <a:buSzPts val="1800"/>
              <a:buChar char="●"/>
            </a:pPr>
            <a:r>
              <a:rPr lang="en"/>
              <a:t>Empowers domain experts</a:t>
            </a:r>
            <a:endParaRPr/>
          </a:p>
        </p:txBody>
      </p:sp>
      <p:sp>
        <p:nvSpPr>
          <p:cNvPr id="70" name="Google Shape;70;p15"/>
          <p:cNvSpPr txBox="1"/>
          <p:nvPr>
            <p:ph idx="1" type="body"/>
          </p:nvPr>
        </p:nvSpPr>
        <p:spPr>
          <a:xfrm>
            <a:off x="470875" y="3333725"/>
            <a:ext cx="8520600" cy="1419300"/>
          </a:xfrm>
          <a:prstGeom prst="rect">
            <a:avLst/>
          </a:prstGeom>
        </p:spPr>
        <p:txBody>
          <a:bodyPr anchorCtr="0" anchor="t" bIns="91425" lIns="91425" spcFirstLastPara="1" rIns="91425" wrap="square" tIns="91425">
            <a:normAutofit/>
          </a:bodyPr>
          <a:lstStyle/>
          <a:p>
            <a:pPr indent="-342900" lvl="0" marL="457200" marR="0" rtl="0" algn="l">
              <a:lnSpc>
                <a:spcPct val="115000"/>
              </a:lnSpc>
              <a:spcBef>
                <a:spcPts val="0"/>
              </a:spcBef>
              <a:spcAft>
                <a:spcPts val="0"/>
              </a:spcAft>
              <a:buSzPts val="1800"/>
              <a:buChar char="●"/>
            </a:pPr>
            <a:r>
              <a:rPr lang="en"/>
              <a:t>Limited Customization</a:t>
            </a:r>
            <a:endParaRPr/>
          </a:p>
          <a:p>
            <a:pPr indent="-342900" lvl="0" marL="457200" marR="0" rtl="0" algn="l">
              <a:lnSpc>
                <a:spcPct val="115000"/>
              </a:lnSpc>
              <a:spcBef>
                <a:spcPts val="0"/>
              </a:spcBef>
              <a:spcAft>
                <a:spcPts val="0"/>
              </a:spcAft>
              <a:buSzPts val="1800"/>
              <a:buChar char="●"/>
            </a:pPr>
            <a:r>
              <a:rPr lang="en"/>
              <a:t>Depends on the Platform Provider</a:t>
            </a:r>
            <a:endParaRPr/>
          </a:p>
          <a:p>
            <a:pPr indent="-342900" lvl="0" marL="457200" marR="0" rtl="0" algn="l">
              <a:lnSpc>
                <a:spcPct val="115000"/>
              </a:lnSpc>
              <a:spcBef>
                <a:spcPts val="0"/>
              </a:spcBef>
              <a:spcAft>
                <a:spcPts val="0"/>
              </a:spcAft>
              <a:buSzPts val="1800"/>
              <a:buChar char="●"/>
            </a:pPr>
            <a:r>
              <a:rPr lang="en"/>
              <a:t>Scalability issues</a:t>
            </a:r>
            <a:endParaRPr/>
          </a:p>
          <a:p>
            <a:pPr indent="-342900" lvl="0" marL="457200" marR="0" rtl="0" algn="l">
              <a:lnSpc>
                <a:spcPct val="115000"/>
              </a:lnSpc>
              <a:spcBef>
                <a:spcPts val="0"/>
              </a:spcBef>
              <a:spcAft>
                <a:spcPts val="0"/>
              </a:spcAft>
              <a:buSzPts val="1800"/>
              <a:buChar char="●"/>
            </a:pPr>
            <a:r>
              <a:rPr lang="en"/>
              <a:t>Security Concerns</a:t>
            </a:r>
            <a:endParaRPr/>
          </a:p>
        </p:txBody>
      </p:sp>
      <p:sp>
        <p:nvSpPr>
          <p:cNvPr id="71" name="Google Shape;71;p15"/>
          <p:cNvSpPr txBox="1"/>
          <p:nvPr>
            <p:ph type="title"/>
          </p:nvPr>
        </p:nvSpPr>
        <p:spPr>
          <a:xfrm>
            <a:off x="311700" y="2761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Disadvantages</a:t>
            </a:r>
            <a:r>
              <a:rPr lang="en"/>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134125"/>
            <a:ext cx="8520600" cy="62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720"/>
              <a:t>Approaches</a:t>
            </a:r>
            <a:endParaRPr sz="2720"/>
          </a:p>
        </p:txBody>
      </p:sp>
      <p:sp>
        <p:nvSpPr>
          <p:cNvPr id="77" name="Google Shape;77;p16"/>
          <p:cNvSpPr txBox="1"/>
          <p:nvPr>
            <p:ph idx="1" type="body"/>
          </p:nvPr>
        </p:nvSpPr>
        <p:spPr>
          <a:xfrm>
            <a:off x="311700" y="903950"/>
            <a:ext cx="8520600" cy="3974400"/>
          </a:xfrm>
          <a:prstGeom prst="rect">
            <a:avLst/>
          </a:prstGeom>
        </p:spPr>
        <p:txBody>
          <a:bodyPr anchorCtr="0" anchor="t" bIns="91425" lIns="91425" spcFirstLastPara="1" rIns="91425" wrap="square" tIns="91425">
            <a:normAutofit fontScale="77500" lnSpcReduction="20000"/>
          </a:bodyPr>
          <a:lstStyle/>
          <a:p>
            <a:pPr indent="0" lvl="0" marL="0" marR="0" rtl="0" algn="l">
              <a:lnSpc>
                <a:spcPct val="115000"/>
              </a:lnSpc>
              <a:spcBef>
                <a:spcPts val="0"/>
              </a:spcBef>
              <a:spcAft>
                <a:spcPts val="0"/>
              </a:spcAft>
              <a:buNone/>
            </a:pPr>
            <a:r>
              <a:rPr lang="en" sz="2000"/>
              <a:t>Step 1: Introduction to WebSim.ai</a:t>
            </a:r>
            <a:endParaRPr sz="2000"/>
          </a:p>
          <a:p>
            <a:pPr indent="0" lvl="0" marL="0" marR="0" rtl="0" algn="l">
              <a:lnSpc>
                <a:spcPct val="115000"/>
              </a:lnSpc>
              <a:spcBef>
                <a:spcPts val="1200"/>
              </a:spcBef>
              <a:spcAft>
                <a:spcPts val="0"/>
              </a:spcAft>
              <a:buNone/>
            </a:pPr>
            <a:r>
              <a:rPr lang="en" sz="2000"/>
              <a:t>Step 2: Getting Started with WebSim.ai</a:t>
            </a:r>
            <a:endParaRPr sz="2000"/>
          </a:p>
          <a:p>
            <a:pPr indent="0" lvl="0" marL="0" marR="0" rtl="0" algn="l">
              <a:lnSpc>
                <a:spcPct val="115000"/>
              </a:lnSpc>
              <a:spcBef>
                <a:spcPts val="1200"/>
              </a:spcBef>
              <a:spcAft>
                <a:spcPts val="0"/>
              </a:spcAft>
              <a:buNone/>
            </a:pPr>
            <a:r>
              <a:rPr lang="en" sz="2000"/>
              <a:t>Step 3: Exploring Example Projects</a:t>
            </a:r>
            <a:endParaRPr sz="2000"/>
          </a:p>
          <a:p>
            <a:pPr indent="0" lvl="0" marL="0" marR="0" rtl="0" algn="l">
              <a:lnSpc>
                <a:spcPct val="115000"/>
              </a:lnSpc>
              <a:spcBef>
                <a:spcPts val="1200"/>
              </a:spcBef>
              <a:spcAft>
                <a:spcPts val="0"/>
              </a:spcAft>
              <a:buNone/>
            </a:pPr>
            <a:r>
              <a:rPr lang="en" sz="2000"/>
              <a:t>Step 4: Creating a Portfolio Website</a:t>
            </a:r>
            <a:endParaRPr sz="2000"/>
          </a:p>
          <a:p>
            <a:pPr indent="0" lvl="0" marL="0" marR="0" rtl="0" algn="l">
              <a:lnSpc>
                <a:spcPct val="115000"/>
              </a:lnSpc>
              <a:spcBef>
                <a:spcPts val="1200"/>
              </a:spcBef>
              <a:spcAft>
                <a:spcPts val="0"/>
              </a:spcAft>
              <a:buNone/>
            </a:pPr>
            <a:r>
              <a:rPr lang="en" sz="2000"/>
              <a:t>Step 5: Customizing the Website Appearance</a:t>
            </a:r>
            <a:endParaRPr sz="2000"/>
          </a:p>
          <a:p>
            <a:pPr indent="0" lvl="0" marL="0" marR="0" rtl="0" algn="l">
              <a:lnSpc>
                <a:spcPct val="115000"/>
              </a:lnSpc>
              <a:spcBef>
                <a:spcPts val="1200"/>
              </a:spcBef>
              <a:spcAft>
                <a:spcPts val="0"/>
              </a:spcAft>
              <a:buNone/>
            </a:pPr>
            <a:r>
              <a:rPr lang="en" sz="2000"/>
              <a:t>Step 6: Saving and Publishing the Website</a:t>
            </a:r>
            <a:endParaRPr sz="2000"/>
          </a:p>
          <a:p>
            <a:pPr indent="0" lvl="0" marL="0" marR="0" rtl="0" algn="l">
              <a:lnSpc>
                <a:spcPct val="115000"/>
              </a:lnSpc>
              <a:spcBef>
                <a:spcPts val="1200"/>
              </a:spcBef>
              <a:spcAft>
                <a:spcPts val="0"/>
              </a:spcAft>
              <a:buNone/>
            </a:pPr>
            <a:r>
              <a:rPr lang="en" sz="2000"/>
              <a:t>Step 7: Adding Functional Pages</a:t>
            </a:r>
            <a:endParaRPr sz="2000"/>
          </a:p>
          <a:p>
            <a:pPr indent="0" lvl="0" marL="0" marR="0" rtl="0" algn="l">
              <a:lnSpc>
                <a:spcPct val="115000"/>
              </a:lnSpc>
              <a:spcBef>
                <a:spcPts val="1200"/>
              </a:spcBef>
              <a:spcAft>
                <a:spcPts val="0"/>
              </a:spcAft>
              <a:buNone/>
            </a:pPr>
            <a:r>
              <a:rPr lang="en" sz="2000"/>
              <a:t>Step 8: Customizing the Form Fields</a:t>
            </a:r>
            <a:endParaRPr sz="2000"/>
          </a:p>
          <a:p>
            <a:pPr indent="0" lvl="0" marL="0" marR="0" rtl="0" algn="l">
              <a:lnSpc>
                <a:spcPct val="115000"/>
              </a:lnSpc>
              <a:spcBef>
                <a:spcPts val="1200"/>
              </a:spcBef>
              <a:spcAft>
                <a:spcPts val="0"/>
              </a:spcAft>
              <a:buNone/>
            </a:pPr>
            <a:r>
              <a:rPr lang="en" sz="2000"/>
              <a:t>Step 9: Adding Action Buttons</a:t>
            </a:r>
            <a:endParaRPr sz="2000"/>
          </a:p>
          <a:p>
            <a:pPr indent="0" lvl="0" marL="0" marR="0" rtl="0" algn="l">
              <a:lnSpc>
                <a:spcPct val="115000"/>
              </a:lnSpc>
              <a:spcBef>
                <a:spcPts val="1200"/>
              </a:spcBef>
              <a:spcAft>
                <a:spcPts val="1200"/>
              </a:spcAft>
              <a:buNone/>
            </a:pPr>
            <a:r>
              <a:rPr lang="en" sz="2000"/>
              <a:t>Step 10: Sharing and Downloading the Website</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282800"/>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2500"/>
              <a:t>Step 1: Introduction to WebSim.ai</a:t>
            </a:r>
            <a:endParaRPr sz="2500"/>
          </a:p>
        </p:txBody>
      </p:sp>
      <p:sp>
        <p:nvSpPr>
          <p:cNvPr id="83" name="Google Shape;83;p17"/>
          <p:cNvSpPr txBox="1"/>
          <p:nvPr>
            <p:ph idx="1" type="body"/>
          </p:nvPr>
        </p:nvSpPr>
        <p:spPr>
          <a:xfrm>
            <a:off x="311700" y="895650"/>
            <a:ext cx="8520600" cy="1434300"/>
          </a:xfrm>
          <a:prstGeom prst="rect">
            <a:avLst/>
          </a:prstGeom>
        </p:spPr>
        <p:txBody>
          <a:bodyPr anchorCtr="0" anchor="t" bIns="91425" lIns="91425" spcFirstLastPara="1" rIns="91425" wrap="square" tIns="91425">
            <a:normAutofit/>
          </a:bodyPr>
          <a:lstStyle/>
          <a:p>
            <a:pPr indent="0" lvl="0" marL="0" marR="0" rtl="0" algn="l">
              <a:lnSpc>
                <a:spcPct val="115000"/>
              </a:lnSpc>
              <a:spcBef>
                <a:spcPts val="0"/>
              </a:spcBef>
              <a:spcAft>
                <a:spcPts val="1200"/>
              </a:spcAft>
              <a:buNone/>
            </a:pPr>
            <a:r>
              <a:rPr lang="en"/>
              <a:t>WebSim.ai is an AI tool that allows you to create websites or app prototypes in literally seconds. You don’t need to know how to code or have any technical knowledge. Currently, it costs nothing to use, and you don’t even need to know how to prompt. This tool is going to blow your mind!</a:t>
            </a:r>
            <a:endParaRPr/>
          </a:p>
        </p:txBody>
      </p:sp>
      <p:sp>
        <p:nvSpPr>
          <p:cNvPr id="84" name="Google Shape;84;p17"/>
          <p:cNvSpPr txBox="1"/>
          <p:nvPr>
            <p:ph type="title"/>
          </p:nvPr>
        </p:nvSpPr>
        <p:spPr>
          <a:xfrm>
            <a:off x="318475" y="249295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2500"/>
              <a:t>Step 2: Getting Started with WebSim.ai</a:t>
            </a:r>
            <a:endParaRPr sz="2500"/>
          </a:p>
        </p:txBody>
      </p:sp>
      <p:sp>
        <p:nvSpPr>
          <p:cNvPr id="85" name="Google Shape;85;p17"/>
          <p:cNvSpPr txBox="1"/>
          <p:nvPr>
            <p:ph idx="1" type="body"/>
          </p:nvPr>
        </p:nvSpPr>
        <p:spPr>
          <a:xfrm>
            <a:off x="318475" y="3105800"/>
            <a:ext cx="8520600" cy="1434300"/>
          </a:xfrm>
          <a:prstGeom prst="rect">
            <a:avLst/>
          </a:prstGeom>
        </p:spPr>
        <p:txBody>
          <a:bodyPr anchorCtr="0" anchor="t" bIns="91425" lIns="91425" spcFirstLastPara="1" rIns="91425" wrap="square" tIns="91425">
            <a:normAutofit/>
          </a:bodyPr>
          <a:lstStyle/>
          <a:p>
            <a:pPr indent="0" lvl="0" marL="0" marR="0" rtl="0" algn="l">
              <a:lnSpc>
                <a:spcPct val="115000"/>
              </a:lnSpc>
              <a:spcBef>
                <a:spcPts val="0"/>
              </a:spcBef>
              <a:spcAft>
                <a:spcPts val="1200"/>
              </a:spcAft>
              <a:buNone/>
            </a:pPr>
            <a:r>
              <a:rPr lang="en"/>
              <a:t>To access WebSim.ai, you don’t need to sign up for anything. Simply log in using Google or Discord. As of now, the tool is free, but I highly recommend starting to use it soon as it might not stay free for long. Let’s dive into the capabilities of WebSim.ai by creating something amazing.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130400"/>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2500"/>
              <a:t>Step 3: Exploring Example Projects</a:t>
            </a:r>
            <a:endParaRPr sz="2500"/>
          </a:p>
        </p:txBody>
      </p:sp>
      <p:pic>
        <p:nvPicPr>
          <p:cNvPr id="91" name="Google Shape;91;p18"/>
          <p:cNvPicPr preferRelativeResize="0"/>
          <p:nvPr/>
        </p:nvPicPr>
        <p:blipFill>
          <a:blip r:embed="rId3">
            <a:alphaModFix/>
          </a:blip>
          <a:stretch>
            <a:fillRect/>
          </a:stretch>
        </p:blipFill>
        <p:spPr>
          <a:xfrm>
            <a:off x="962931" y="790750"/>
            <a:ext cx="7218145" cy="43527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1009050"/>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2500"/>
              <a:t>Step 4: Creating a Portfolio Website</a:t>
            </a:r>
            <a:endParaRPr sz="2500"/>
          </a:p>
        </p:txBody>
      </p:sp>
      <p:sp>
        <p:nvSpPr>
          <p:cNvPr id="97" name="Google Shape;97;p19"/>
          <p:cNvSpPr txBox="1"/>
          <p:nvPr>
            <p:ph idx="1" type="body"/>
          </p:nvPr>
        </p:nvSpPr>
        <p:spPr>
          <a:xfrm>
            <a:off x="311700" y="1854600"/>
            <a:ext cx="8520600" cy="1434300"/>
          </a:xfrm>
          <a:prstGeom prst="rect">
            <a:avLst/>
          </a:prstGeom>
        </p:spPr>
        <p:txBody>
          <a:bodyPr anchorCtr="0" anchor="t" bIns="91425" lIns="91425" spcFirstLastPara="1" rIns="91425" wrap="square" tIns="91425">
            <a:normAutofit/>
          </a:bodyPr>
          <a:lstStyle/>
          <a:p>
            <a:pPr indent="0" lvl="0" marL="0" marR="0" rtl="0" algn="l">
              <a:lnSpc>
                <a:spcPct val="115000"/>
              </a:lnSpc>
              <a:spcBef>
                <a:spcPts val="0"/>
              </a:spcBef>
              <a:spcAft>
                <a:spcPts val="1200"/>
              </a:spcAft>
              <a:buNone/>
            </a:pPr>
            <a:r>
              <a:rPr lang="en"/>
              <a:t>Flow all the steps from the step 4 as per the need to update the website, Here you can able to see the screenshots of the full page of the website as well as by click on this </a:t>
            </a:r>
            <a:r>
              <a:rPr lang="en" u="sng">
                <a:solidFill>
                  <a:schemeClr val="hlink"/>
                </a:solidFill>
                <a:hlinkClick r:id="rId3"/>
              </a:rPr>
              <a:t>link</a:t>
            </a:r>
            <a:r>
              <a:rPr lang="en"/>
              <a:t> you can able to find the full website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20"/>
          <p:cNvPicPr preferRelativeResize="0"/>
          <p:nvPr/>
        </p:nvPicPr>
        <p:blipFill>
          <a:blip r:embed="rId3">
            <a:alphaModFix/>
          </a:blip>
          <a:stretch>
            <a:fillRect/>
          </a:stretch>
        </p:blipFill>
        <p:spPr>
          <a:xfrm>
            <a:off x="307276" y="0"/>
            <a:ext cx="8529449"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1"/>
          <p:cNvPicPr preferRelativeResize="0"/>
          <p:nvPr/>
        </p:nvPicPr>
        <p:blipFill rotWithShape="1">
          <a:blip r:embed="rId3">
            <a:alphaModFix/>
          </a:blip>
          <a:srcRect b="0" l="0" r="0" t="0"/>
          <a:stretch/>
        </p:blipFill>
        <p:spPr>
          <a:xfrm>
            <a:off x="307276" y="0"/>
            <a:ext cx="8529449"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